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9"/>
  </p:notesMasterIdLst>
  <p:sldIdLst>
    <p:sldId id="266" r:id="rId2"/>
    <p:sldId id="258" r:id="rId3"/>
    <p:sldId id="606" r:id="rId4"/>
    <p:sldId id="607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76" r:id="rId49"/>
    <p:sldId id="291" r:id="rId50"/>
    <p:sldId id="289" r:id="rId51"/>
    <p:sldId id="292" r:id="rId52"/>
    <p:sldId id="290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277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  <p:sldId id="377" r:id="rId138"/>
    <p:sldId id="378" r:id="rId139"/>
    <p:sldId id="379" r:id="rId140"/>
    <p:sldId id="380" r:id="rId141"/>
    <p:sldId id="381" r:id="rId142"/>
    <p:sldId id="382" r:id="rId143"/>
    <p:sldId id="383" r:id="rId144"/>
    <p:sldId id="384" r:id="rId145"/>
    <p:sldId id="385" r:id="rId146"/>
    <p:sldId id="386" r:id="rId147"/>
    <p:sldId id="387" r:id="rId148"/>
    <p:sldId id="388" r:id="rId149"/>
    <p:sldId id="389" r:id="rId150"/>
    <p:sldId id="390" r:id="rId151"/>
    <p:sldId id="391" r:id="rId152"/>
    <p:sldId id="392" r:id="rId153"/>
    <p:sldId id="393" r:id="rId154"/>
    <p:sldId id="394" r:id="rId155"/>
    <p:sldId id="395" r:id="rId156"/>
    <p:sldId id="396" r:id="rId157"/>
    <p:sldId id="397" r:id="rId158"/>
    <p:sldId id="398" r:id="rId159"/>
    <p:sldId id="399" r:id="rId160"/>
    <p:sldId id="400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1" r:id="rId172"/>
    <p:sldId id="412" r:id="rId173"/>
    <p:sldId id="413" r:id="rId174"/>
    <p:sldId id="414" r:id="rId175"/>
    <p:sldId id="415" r:id="rId176"/>
    <p:sldId id="416" r:id="rId177"/>
    <p:sldId id="417" r:id="rId178"/>
    <p:sldId id="418" r:id="rId179"/>
    <p:sldId id="419" r:id="rId180"/>
    <p:sldId id="420" r:id="rId181"/>
    <p:sldId id="421" r:id="rId182"/>
    <p:sldId id="422" r:id="rId183"/>
    <p:sldId id="423" r:id="rId184"/>
    <p:sldId id="424" r:id="rId185"/>
    <p:sldId id="425" r:id="rId186"/>
    <p:sldId id="426" r:id="rId187"/>
    <p:sldId id="427" r:id="rId188"/>
    <p:sldId id="428" r:id="rId189"/>
    <p:sldId id="429" r:id="rId190"/>
    <p:sldId id="430" r:id="rId191"/>
    <p:sldId id="431" r:id="rId192"/>
    <p:sldId id="432" r:id="rId193"/>
    <p:sldId id="433" r:id="rId194"/>
    <p:sldId id="434" r:id="rId195"/>
    <p:sldId id="435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312" r:id="rId230"/>
    <p:sldId id="585" r:id="rId231"/>
    <p:sldId id="278" r:id="rId232"/>
    <p:sldId id="494" r:id="rId233"/>
    <p:sldId id="512" r:id="rId234"/>
    <p:sldId id="495" r:id="rId235"/>
    <p:sldId id="496" r:id="rId236"/>
    <p:sldId id="497" r:id="rId237"/>
    <p:sldId id="510" r:id="rId238"/>
    <p:sldId id="498" r:id="rId239"/>
    <p:sldId id="511" r:id="rId240"/>
    <p:sldId id="502" r:id="rId241"/>
    <p:sldId id="513" r:id="rId242"/>
    <p:sldId id="499" r:id="rId243"/>
    <p:sldId id="500" r:id="rId244"/>
    <p:sldId id="501" r:id="rId245"/>
    <p:sldId id="503" r:id="rId246"/>
    <p:sldId id="509" r:id="rId247"/>
    <p:sldId id="514" r:id="rId248"/>
    <p:sldId id="515" r:id="rId249"/>
    <p:sldId id="516" r:id="rId250"/>
    <p:sldId id="517" r:id="rId251"/>
    <p:sldId id="518" r:id="rId252"/>
    <p:sldId id="519" r:id="rId253"/>
    <p:sldId id="520" r:id="rId254"/>
    <p:sldId id="521" r:id="rId255"/>
    <p:sldId id="522" r:id="rId256"/>
    <p:sldId id="524" r:id="rId257"/>
    <p:sldId id="523" r:id="rId258"/>
    <p:sldId id="525" r:id="rId259"/>
    <p:sldId id="526" r:id="rId260"/>
    <p:sldId id="528" r:id="rId261"/>
    <p:sldId id="529" r:id="rId262"/>
    <p:sldId id="538" r:id="rId263"/>
    <p:sldId id="539" r:id="rId264"/>
    <p:sldId id="530" r:id="rId265"/>
    <p:sldId id="531" r:id="rId266"/>
    <p:sldId id="537" r:id="rId267"/>
    <p:sldId id="532" r:id="rId268"/>
    <p:sldId id="533" r:id="rId269"/>
    <p:sldId id="541" r:id="rId270"/>
    <p:sldId id="542" r:id="rId271"/>
    <p:sldId id="534" r:id="rId272"/>
    <p:sldId id="543" r:id="rId273"/>
    <p:sldId id="540" r:id="rId274"/>
    <p:sldId id="544" r:id="rId275"/>
    <p:sldId id="545" r:id="rId276"/>
    <p:sldId id="546" r:id="rId277"/>
    <p:sldId id="547" r:id="rId278"/>
    <p:sldId id="553" r:id="rId279"/>
    <p:sldId id="548" r:id="rId280"/>
    <p:sldId id="549" r:id="rId281"/>
    <p:sldId id="550" r:id="rId282"/>
    <p:sldId id="551" r:id="rId283"/>
    <p:sldId id="552" r:id="rId284"/>
    <p:sldId id="554" r:id="rId285"/>
    <p:sldId id="555" r:id="rId286"/>
    <p:sldId id="556" r:id="rId287"/>
    <p:sldId id="557" r:id="rId288"/>
    <p:sldId id="558" r:id="rId289"/>
    <p:sldId id="559" r:id="rId290"/>
    <p:sldId id="560" r:id="rId291"/>
    <p:sldId id="561" r:id="rId292"/>
    <p:sldId id="563" r:id="rId293"/>
    <p:sldId id="562" r:id="rId294"/>
    <p:sldId id="564" r:id="rId295"/>
    <p:sldId id="566" r:id="rId296"/>
    <p:sldId id="567" r:id="rId297"/>
    <p:sldId id="565" r:id="rId298"/>
    <p:sldId id="586" r:id="rId299"/>
    <p:sldId id="587" r:id="rId300"/>
    <p:sldId id="588" r:id="rId301"/>
    <p:sldId id="589" r:id="rId302"/>
    <p:sldId id="590" r:id="rId303"/>
    <p:sldId id="591" r:id="rId304"/>
    <p:sldId id="592" r:id="rId305"/>
    <p:sldId id="593" r:id="rId306"/>
    <p:sldId id="594" r:id="rId307"/>
    <p:sldId id="595" r:id="rId308"/>
    <p:sldId id="596" r:id="rId309"/>
    <p:sldId id="597" r:id="rId310"/>
    <p:sldId id="598" r:id="rId311"/>
    <p:sldId id="599" r:id="rId312"/>
    <p:sldId id="600" r:id="rId313"/>
    <p:sldId id="604" r:id="rId314"/>
    <p:sldId id="605" r:id="rId315"/>
    <p:sldId id="570" r:id="rId316"/>
    <p:sldId id="603" r:id="rId317"/>
    <p:sldId id="572" r:id="rId3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73" d="100"/>
          <a:sy n="73" d="100"/>
        </p:scale>
        <p:origin x="8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079685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886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556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989349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4949358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3914078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602230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99075192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514950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761660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99146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8253218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6634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40190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7377871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5929503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7921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등록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5" y="2500312"/>
            <a:ext cx="6799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 목록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9672" y="1728638"/>
            <a:ext cx="7612040" cy="73470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tabLst/>
              <a:defRPr/>
            </a:pPr>
            <a:r>
              <a:rPr lang="ko-KR" altLang="en-US" sz="2500" dirty="0" smtClean="0">
                <a:latin typeface="+mn-lt"/>
              </a:rPr>
              <a:t>개발배경</a:t>
            </a:r>
            <a:endParaRPr lang="en-US" altLang="ko-KR" sz="2500" dirty="0" smtClean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114" y="3548419"/>
            <a:ext cx="7924800" cy="2939209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3424" y="2351323"/>
            <a:ext cx="7772400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저희는 회사  업무를  원활 하게 하기 위하여 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웨어를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제작 하게  되었습니다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웨어란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기업이나 단체 등 컴퓨터로 연결된 조직에서 서로 협력하여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업무효율을 높이기 위해 사용하는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솔루션입니다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그룹웨어는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웹메일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전자결재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전자게시판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업무관리 등을 시스템화 할 수 있었습니다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28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2500312"/>
            <a:ext cx="6681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삭제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0" y="2500312"/>
            <a:ext cx="66936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예약관리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승인권한자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634267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대리 이상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5" y="2500312"/>
            <a:ext cx="66941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7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상세조회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4" y="2500312"/>
            <a:ext cx="66643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2" y="2500312"/>
            <a:ext cx="6642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9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8" y="2500312"/>
            <a:ext cx="67006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댓글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500312"/>
            <a:ext cx="66683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0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댓글삭제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글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70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비밀번호 </a:t>
                      </a:r>
                      <a:r>
                        <a:rPr lang="ko-KR" altLang="en-US" b="0" dirty="0" err="1" smtClean="0"/>
                        <a:t>저장시</a:t>
                      </a:r>
                      <a:r>
                        <a:rPr lang="ko-KR" altLang="en-US" b="0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Spring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en-US" altLang="ko-KR" b="0" dirty="0" smtClean="0"/>
                        <a:t>error-page</a:t>
                      </a:r>
                      <a:r>
                        <a:rPr lang="ko-KR" altLang="en-US" b="0" dirty="0" smtClean="0"/>
                        <a:t>를 사용하여 부드러운 </a:t>
                      </a:r>
                      <a:r>
                        <a:rPr lang="en-US" altLang="ko-KR" b="0" dirty="0" smtClean="0"/>
                        <a:t>UI </a:t>
                      </a:r>
                      <a:r>
                        <a:rPr lang="ko-KR" altLang="en-US" b="0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30289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일관성있는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각각의 </a:t>
                      </a:r>
                      <a:r>
                        <a:rPr lang="en-US" altLang="ko-KR" b="0" dirty="0" smtClean="0"/>
                        <a:t>CSS</a:t>
                      </a:r>
                      <a:r>
                        <a:rPr lang="ko-KR" altLang="en-US" b="0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업로드된</a:t>
                      </a:r>
                      <a:r>
                        <a:rPr lang="ko-KR" altLang="en-US" b="0" dirty="0" smtClean="0"/>
                        <a:t> 파일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업로드 폴더를 </a:t>
                      </a:r>
                      <a:r>
                        <a:rPr lang="en-US" altLang="ko-KR" b="0" dirty="0" smtClean="0"/>
                        <a:t>SVN(</a:t>
                      </a:r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)</a:t>
                      </a:r>
                      <a:r>
                        <a:rPr lang="ko-KR" altLang="en-US" b="0" dirty="0" smtClean="0"/>
                        <a:t>폴더로 </a:t>
                      </a:r>
                      <a:r>
                        <a:rPr lang="ko-KR" altLang="en-US" b="0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팀원별</a:t>
                      </a:r>
                      <a:r>
                        <a:rPr lang="ko-KR" altLang="en-US" b="0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이용</a:t>
                      </a:r>
                      <a:r>
                        <a:rPr lang="ko-KR" altLang="en-US" b="0" baseline="0" dirty="0" smtClean="0"/>
                        <a:t> 활성화 및 </a:t>
                      </a:r>
                      <a:r>
                        <a:rPr lang="en-US" altLang="ko-KR" b="0" baseline="0" dirty="0" smtClean="0"/>
                        <a:t>scrum</a:t>
                      </a:r>
                      <a:r>
                        <a:rPr lang="ko-KR" altLang="en-US" b="0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757080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프로젝트를 하면서 아직 모르는 기술들이 </a:t>
                      </a:r>
                      <a:r>
                        <a:rPr lang="ko-KR" altLang="en-US" b="0" dirty="0" err="1" smtClean="0"/>
                        <a:t>많다는것을</a:t>
                      </a:r>
                      <a:r>
                        <a:rPr lang="ko-KR" altLang="en-US" b="0" dirty="0" smtClean="0"/>
                        <a:t> 느꼈고 우리가 </a:t>
                      </a:r>
                      <a:r>
                        <a:rPr lang="ko-KR" altLang="en-US" b="0" dirty="0" err="1" smtClean="0"/>
                        <a:t>배운건</a:t>
                      </a:r>
                      <a:r>
                        <a:rPr lang="ko-KR" altLang="en-US" b="0" dirty="0" smtClean="0"/>
                        <a:t> 정말 필요하고 중요한 기초였고 아직 </a:t>
                      </a:r>
                      <a:r>
                        <a:rPr lang="ko-KR" altLang="en-US" b="0" dirty="0" err="1" smtClean="0"/>
                        <a:t>공부할게</a:t>
                      </a:r>
                      <a:r>
                        <a:rPr lang="ko-KR" altLang="en-US" b="0" dirty="0" smtClean="0"/>
                        <a:t> 많다고 느꼈다</a:t>
                      </a:r>
                      <a:r>
                        <a:rPr lang="en-US" altLang="ko-KR" b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36620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실제 상용화된 그룹웨어에는 미치지 못하지만 그</a:t>
                      </a:r>
                      <a:r>
                        <a:rPr lang="ko-KR" altLang="en-US" b="0" baseline="0" dirty="0" smtClean="0"/>
                        <a:t> 초석을 </a:t>
                      </a:r>
                      <a:r>
                        <a:rPr lang="ko-KR" altLang="en-US" b="0" baseline="0" dirty="0" err="1" smtClean="0"/>
                        <a:t>다질만한</a:t>
                      </a:r>
                      <a:r>
                        <a:rPr lang="ko-KR" altLang="en-US" b="0" baseline="0" dirty="0" smtClean="0"/>
                        <a:t> 프로젝트를 완수한 것으로 만족하지만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smtClean="0"/>
                        <a:t>설계 </a:t>
                      </a:r>
                      <a:r>
                        <a:rPr lang="ko-KR" altLang="en-US" b="0" baseline="0" dirty="0" err="1" smtClean="0"/>
                        <a:t>오류등으로</a:t>
                      </a:r>
                      <a:r>
                        <a:rPr lang="ko-KR" altLang="en-US" b="0" baseline="0" dirty="0" smtClean="0"/>
                        <a:t> 불필요한 시간 소요가 </a:t>
                      </a:r>
                      <a:r>
                        <a:rPr lang="ko-KR" altLang="en-US" b="0" baseline="0" dirty="0" err="1" smtClean="0"/>
                        <a:t>많았던게</a:t>
                      </a:r>
                      <a:r>
                        <a:rPr lang="ko-KR" altLang="en-US" b="0" baseline="0" dirty="0" smtClean="0"/>
                        <a:t> 아쉬웠다</a:t>
                      </a:r>
                      <a:r>
                        <a:rPr lang="en-US" altLang="ko-KR" b="0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/>
                        <a:t>한게</a:t>
                      </a:r>
                      <a:r>
                        <a:rPr lang="ko-KR" altLang="en-US" b="0" dirty="0" smtClean="0"/>
                        <a:t> 아쉽고 </a:t>
                      </a:r>
                      <a:r>
                        <a:rPr lang="en-US" altLang="ko-KR" b="0" dirty="0" smtClean="0"/>
                        <a:t>SMTP</a:t>
                      </a:r>
                      <a:r>
                        <a:rPr lang="ko-KR" altLang="en-US" b="0" dirty="0" smtClean="0"/>
                        <a:t>와 </a:t>
                      </a:r>
                      <a:r>
                        <a:rPr lang="en-US" altLang="ko-KR" b="0" dirty="0" smtClean="0"/>
                        <a:t>RTMP</a:t>
                      </a:r>
                      <a:r>
                        <a:rPr lang="ko-KR" altLang="en-US" b="0" dirty="0" smtClean="0"/>
                        <a:t>를 활용 못해본 것이 아쉽습니다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2611438" y="2284413"/>
            <a:ext cx="3198812" cy="3144837"/>
          </a:xfrm>
          <a:prstGeom prst="ellipse">
            <a:avLst/>
          </a:prstGeom>
          <a:gradFill rotWithShape="1">
            <a:gsLst>
              <a:gs pos="0">
                <a:srgbClr val="FFCC00">
                  <a:alpha val="50000"/>
                </a:srgbClr>
              </a:gs>
              <a:gs pos="100000">
                <a:srgbClr val="765E00">
                  <a:alpha val="50000"/>
                </a:srgbClr>
              </a:gs>
            </a:gsLst>
            <a:lin ang="5400000" scaled="1"/>
          </a:gradFill>
          <a:ln w="2857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endParaRPr kumimoji="0" lang="ko-KR" altLang="en-US">
              <a:latin typeface="Calibri" pitchFamily="34" charset="0"/>
              <a:ea typeface="맑은 고딕" pitchFamily="50" charset="-127"/>
            </a:endParaRPr>
          </a:p>
        </p:txBody>
      </p:sp>
      <p:grpSp>
        <p:nvGrpSpPr>
          <p:cNvPr id="4" name="그룹 165"/>
          <p:cNvGrpSpPr>
            <a:grpSpLocks/>
          </p:cNvGrpSpPr>
          <p:nvPr/>
        </p:nvGrpSpPr>
        <p:grpSpPr bwMode="auto">
          <a:xfrm>
            <a:off x="6572250" y="5357813"/>
            <a:ext cx="1714500" cy="785812"/>
            <a:chOff x="1116186" y="1760500"/>
            <a:chExt cx="3414882" cy="138749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2" y="2198655"/>
              <a:ext cx="956016" cy="94933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6920" y="1760500"/>
              <a:ext cx="1377606" cy="128199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186" y="2271681"/>
              <a:ext cx="998346" cy="871726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2936875" y="2598738"/>
            <a:ext cx="2555875" cy="2555875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3201988" y="2894013"/>
            <a:ext cx="2041525" cy="20415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Clr>
                <a:srgbClr val="FFFF93"/>
              </a:buClr>
            </a:pPr>
            <a:endParaRPr kumimoji="0" lang="ko-KR" altLang="ko-KR" sz="2400">
              <a:latin typeface="Times New Roman" pitchFamily="18" charset="0"/>
              <a:ea typeface="맑은 고딕" pitchFamily="50" charset="-127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3463925" y="3143250"/>
            <a:ext cx="1508125" cy="1508125"/>
          </a:xfrm>
          <a:prstGeom prst="ellipse">
            <a:avLst/>
          </a:prstGeom>
          <a:gradFill rotWithShape="0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Oval 24"/>
          <p:cNvSpPr>
            <a:spLocks noChangeArrowheads="1"/>
          </p:cNvSpPr>
          <p:nvPr/>
        </p:nvSpPr>
        <p:spPr bwMode="auto">
          <a:xfrm>
            <a:off x="3625850" y="3328988"/>
            <a:ext cx="1139825" cy="11350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  <a:buClr>
                <a:srgbClr val="FFFF93"/>
              </a:buClr>
            </a:pPr>
            <a:endParaRPr kumimoji="0" lang="en-US" altLang="ko-KR" sz="2400" b="1">
              <a:solidFill>
                <a:srgbClr val="FFFFFF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12" name="Text Box 97"/>
          <p:cNvSpPr txBox="1">
            <a:spLocks noChangeArrowheads="1"/>
          </p:cNvSpPr>
          <p:nvPr/>
        </p:nvSpPr>
        <p:spPr bwMode="auto">
          <a:xfrm>
            <a:off x="3553487" y="3702690"/>
            <a:ext cx="1223963" cy="42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en-US" altLang="ko-KR" sz="1400" b="1" dirty="0">
                <a:latin typeface="Arial Black" pitchFamily="34" charset="0"/>
                <a:ea typeface="맑은 고딕" pitchFamily="50" charset="-127"/>
              </a:rPr>
              <a:t>IT</a:t>
            </a:r>
            <a:r>
              <a:rPr kumimoji="0" lang="ko-KR" altLang="en-US" sz="16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맑은 고딕" pitchFamily="50" charset="-127"/>
              </a:rPr>
              <a:t>그룹웨어</a:t>
            </a:r>
            <a:endParaRPr kumimoji="0" lang="en-US" altLang="ko-KR" sz="1600" b="1" dirty="0">
              <a:solidFill>
                <a:schemeClr val="accent5">
                  <a:lumMod val="50000"/>
                </a:schemeClr>
              </a:solidFill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8050" y="427355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2278063" y="2695575"/>
            <a:ext cx="9080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전자결제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5916613" y="4705350"/>
            <a:ext cx="69373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err="1">
                <a:latin typeface="Arial Black" pitchFamily="34" charset="0"/>
                <a:ea typeface="맑은 고딕" pitchFamily="50" charset="-127"/>
              </a:rPr>
              <a:t>웹하드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5214938" y="5707063"/>
            <a:ext cx="839787" cy="27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900" b="1" dirty="0" smtClean="0">
                <a:latin typeface="Arial Black" pitchFamily="34" charset="0"/>
                <a:ea typeface="맑은 고딕" pitchFamily="50" charset="-127"/>
              </a:rPr>
              <a:t>회의실 예약</a:t>
            </a:r>
            <a:endParaRPr kumimoji="0" lang="en-US" altLang="ko-KR" sz="9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2794000" y="5861050"/>
            <a:ext cx="12779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일정관리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1946275" y="4929188"/>
            <a:ext cx="8397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쪽지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20" name="Text Box 97"/>
          <p:cNvSpPr txBox="1">
            <a:spLocks noChangeArrowheads="1"/>
          </p:cNvSpPr>
          <p:nvPr/>
        </p:nvSpPr>
        <p:spPr bwMode="auto">
          <a:xfrm>
            <a:off x="5505450" y="2532063"/>
            <a:ext cx="14239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전자게시판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2143125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74838" y="4286250"/>
            <a:ext cx="67786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4638" y="5357813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1774" y="3101904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10213" y="2124075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1626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981700" y="3586163"/>
            <a:ext cx="78581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>
                <a:latin typeface="Arial Black" pitchFamily="34" charset="0"/>
                <a:ea typeface="맑은 고딕" pitchFamily="50" charset="-127"/>
              </a:rPr>
              <a:t>업무관리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30" name="Text Box 97"/>
          <p:cNvSpPr txBox="1">
            <a:spLocks noChangeArrowheads="1"/>
          </p:cNvSpPr>
          <p:nvPr/>
        </p:nvSpPr>
        <p:spPr bwMode="auto">
          <a:xfrm>
            <a:off x="1641499" y="3703117"/>
            <a:ext cx="8397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인사관리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8725" y="5106964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879" y="5561487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59640" y="6099625"/>
            <a:ext cx="785813" cy="2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smtClean="0">
                <a:latin typeface="Arial Black" pitchFamily="34" charset="0"/>
                <a:ea typeface="맑은 고딕" pitchFamily="50" charset="-127"/>
              </a:rPr>
              <a:t>출근관리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56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문서제목과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문서내용중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업로드한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Words>10353</Words>
  <Application>Microsoft Office PowerPoint</Application>
  <PresentationFormat>화면 슬라이드 쇼(4:3)</PresentationFormat>
  <Paragraphs>2917</Paragraphs>
  <Slides>317</Slides>
  <Notes>317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317</vt:i4>
      </vt:variant>
    </vt:vector>
  </HeadingPairs>
  <TitlesOfParts>
    <vt:vector size="328" baseType="lpstr">
      <vt:lpstr>HY헤드라인M</vt:lpstr>
      <vt:lpstr>굴림체</vt:lpstr>
      <vt:lpstr>맑은 고딕</vt:lpstr>
      <vt:lpstr>Arial</vt:lpstr>
      <vt:lpstr>Arial Black</vt:lpstr>
      <vt:lpstr>Calibri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이슈 및 해결책</vt:lpstr>
      <vt:lpstr>이슈 및 해결책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376</cp:revision>
  <dcterms:created xsi:type="dcterms:W3CDTF">2005-01-17T10:29:38Z</dcterms:created>
  <dcterms:modified xsi:type="dcterms:W3CDTF">2016-12-13T06:35:36Z</dcterms:modified>
</cp:coreProperties>
</file>